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759" r:id="rId2"/>
  </p:sldMasterIdLst>
  <p:notesMasterIdLst>
    <p:notesMasterId r:id="rId19"/>
  </p:notesMasterIdLst>
  <p:handoutMasterIdLst>
    <p:handoutMasterId r:id="rId20"/>
  </p:handoutMasterIdLst>
  <p:sldIdLst>
    <p:sldId id="256" r:id="rId3"/>
    <p:sldId id="268" r:id="rId4"/>
    <p:sldId id="297" r:id="rId5"/>
    <p:sldId id="275" r:id="rId6"/>
    <p:sldId id="277" r:id="rId7"/>
    <p:sldId id="278" r:id="rId8"/>
    <p:sldId id="280" r:id="rId9"/>
    <p:sldId id="279" r:id="rId10"/>
    <p:sldId id="281" r:id="rId11"/>
    <p:sldId id="282" r:id="rId12"/>
    <p:sldId id="283" r:id="rId13"/>
    <p:sldId id="288" r:id="rId14"/>
    <p:sldId id="284" r:id="rId15"/>
    <p:sldId id="287" r:id="rId16"/>
    <p:sldId id="290" r:id="rId17"/>
    <p:sldId id="298" r:id="rId18"/>
  </p:sldIdLst>
  <p:sldSz cx="9906000" cy="6858000" type="A4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97C3"/>
    <a:srgbClr val="DDDDDD"/>
    <a:srgbClr val="DB0029"/>
    <a:srgbClr val="A38B21"/>
    <a:srgbClr val="0C2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75" autoAdjust="0"/>
  </p:normalViewPr>
  <p:slideViewPr>
    <p:cSldViewPr>
      <p:cViewPr varScale="1">
        <p:scale>
          <a:sx n="108" d="100"/>
          <a:sy n="108" d="100"/>
        </p:scale>
        <p:origin x="1446" y="-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A9573C0-7B30-4929-A98A-D88800D05A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1454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19DE41F-A217-4C77-BAB5-6A40B25110E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7721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8ED64E-5B87-4677-B7F2-D65D191C5F7C}" type="slidenum">
              <a:rPr lang="en-AU"/>
              <a:pPr/>
              <a:t>1</a:t>
            </a:fld>
            <a:endParaRPr lang="en-A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432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698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9766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0969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0809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1659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9139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8269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604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8628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5734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039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9197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2071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80975" indent="-180975">
              <a:buFont typeface="Arial" pitchFamily="34" charset="0"/>
              <a:buChar char="•"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9DE41F-A217-4C77-BAB5-6A40B25110E7}" type="slidenum">
              <a:rPr lang="en-AU" smtClean="0"/>
              <a:pPr>
                <a:defRPr/>
              </a:pPr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7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C31B1B-CD41-4AE6-BC47-842B2BC596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E0397-6066-47D5-8D6F-DF3D692BD06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45FBD-CB51-42A4-976A-1B1CF6676F6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8F4DC-B286-44C9-B5E4-85B03F1012E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3681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8646" y="1447802"/>
            <a:ext cx="7172715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8646" y="4777380"/>
            <a:ext cx="7172715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C31B1B-CD41-4AE6-BC47-842B2BC5960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9338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C603B6-4F6E-470B-9857-9AD9DCD45FD2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4097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47" y="2861735"/>
            <a:ext cx="7172714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646" y="4777381"/>
            <a:ext cx="7172715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DB9B4F-4212-419D-9455-B36A6B581B43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571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6675" y="2060577"/>
            <a:ext cx="3572956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473" y="2056093"/>
            <a:ext cx="3572958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F9FBA-1D65-4C7A-9963-51CA7A3185CA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2098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6675" y="1905000"/>
            <a:ext cx="357295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6675" y="2514600"/>
            <a:ext cx="3572956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5474" y="1905000"/>
            <a:ext cx="357295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5474" y="2514600"/>
            <a:ext cx="3572956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966E5-D343-4BEA-A9F6-021ECE396BFB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745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B754AA-65C2-4D06-8C1B-8FDF39D458C2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742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98050-CA56-4445-8432-96E1F710E400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2871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603B6-4F6E-470B-9857-9AD9DCD45FD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44" y="1447800"/>
            <a:ext cx="276408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514" y="1447800"/>
            <a:ext cx="422284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644" y="3129282"/>
            <a:ext cx="2764084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D0F71-6316-423B-8176-8C7DC177311F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7552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7794" y="1854192"/>
            <a:ext cx="413906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7977" y="1143000"/>
            <a:ext cx="260100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644" y="3657600"/>
            <a:ext cx="4132622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CBDB9-E183-478E-8B2B-CE2F93B0AE7D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1592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47" y="4800587"/>
            <a:ext cx="7172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38646" y="685800"/>
            <a:ext cx="7172715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647" y="5367325"/>
            <a:ext cx="71727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112641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46" y="1447800"/>
            <a:ext cx="7172715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646" y="3657600"/>
            <a:ext cx="7172715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1852814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9861" y="1447800"/>
            <a:ext cx="650113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568859" y="3771174"/>
            <a:ext cx="5916256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646" y="4350657"/>
            <a:ext cx="7172715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  <p:sp>
        <p:nvSpPr>
          <p:cNvPr id="12" name="TextBox 11"/>
          <p:cNvSpPr txBox="1"/>
          <p:nvPr/>
        </p:nvSpPr>
        <p:spPr>
          <a:xfrm>
            <a:off x="730055" y="971253"/>
            <a:ext cx="65172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82998" y="2613787"/>
            <a:ext cx="65172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1667194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645" y="3124201"/>
            <a:ext cx="7172716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646" y="4777381"/>
            <a:ext cx="7172715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1843866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404" y="1981200"/>
            <a:ext cx="239495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0265" y="2667000"/>
            <a:ext cx="237909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56296" y="1981200"/>
            <a:ext cx="23863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47719" y="2667000"/>
            <a:ext cx="23948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790327" y="1981200"/>
            <a:ext cx="238296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790327" y="2667000"/>
            <a:ext cx="238296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028279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658283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0008634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265" y="4250949"/>
            <a:ext cx="23894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0265" y="2209800"/>
            <a:ext cx="23894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0265" y="4827213"/>
            <a:ext cx="2389413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60941" y="4250949"/>
            <a:ext cx="2381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60940" y="2209800"/>
            <a:ext cx="238167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59841" y="4827212"/>
            <a:ext cx="238482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790327" y="4250949"/>
            <a:ext cx="238296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790326" y="2209800"/>
            <a:ext cx="238296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790226" y="4827210"/>
            <a:ext cx="2386119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028279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658283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731459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FE0397-6066-47D5-8D6F-DF3D692BD06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30426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931" y="430215"/>
            <a:ext cx="1424359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0264" y="773205"/>
            <a:ext cx="6032880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345FBD-CB51-42A4-976A-1B1CF6676F60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4697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B9B4F-4212-419D-9455-B36A6B581B4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8F4DC-B286-44C9-B5E4-85B03F1012E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4431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F9FBA-1D65-4C7A-9963-51CA7A3185C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966E5-D343-4BEA-A9F6-021ECE396BF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754AA-65C2-4D06-8C1B-8FDF39D458C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98050-CA56-4445-8432-96E1F710E40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D0F71-6316-423B-8176-8C7DC177311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CBDB9-E183-478E-8B2B-CE2F93B0AE7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0FB9918-17D2-45A8-87E2-2F74C22A9F7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9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824385" y="1676400"/>
            <a:ext cx="30543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6163985" y="-457200"/>
            <a:ext cx="173355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824385" y="6096000"/>
            <a:ext cx="107315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66820" y="2667000"/>
            <a:ext cx="454025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909770" y="2895600"/>
            <a:ext cx="255905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8391114" y="0"/>
            <a:ext cx="74295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5103" y="452718"/>
            <a:ext cx="7643328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6675" y="2052925"/>
            <a:ext cx="7270959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8160847" y="1819244"/>
            <a:ext cx="990599" cy="24771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913605" y="3253844"/>
            <a:ext cx="3859795" cy="2477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8413634" y="295737"/>
            <a:ext cx="681214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0FB9918-17D2-45A8-87E2-2F74C22A9F7E}" type="slidenum">
              <a:rPr lang="en-AU" smtClean="0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32575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</p:sldLayoutIdLst>
  <p:hf hdr="0" ftr="0" dt="0"/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C51059-60FF-472B-A6BA-7B95F9FCB015}" type="slidenum">
              <a:rPr lang="en-AU" smtClean="0"/>
              <a:pPr/>
              <a:t>1</a:t>
            </a:fld>
            <a:endParaRPr lang="en-AU"/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gray">
          <a:xfrm>
            <a:off x="609600" y="800120"/>
            <a:ext cx="7181850" cy="575542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AU" sz="4800" b="1" dirty="0" smtClean="0">
                <a:solidFill>
                  <a:schemeClr val="accent2"/>
                </a:solidFill>
                <a:latin typeface="Trebuchet MS" pitchFamily="34" charset="0"/>
              </a:rPr>
              <a:t>Pension Fund Governance</a:t>
            </a:r>
            <a:endParaRPr lang="en-AU" sz="4800" b="1" dirty="0">
              <a:solidFill>
                <a:schemeClr val="accent2"/>
              </a:solidFill>
              <a:latin typeface="Trebuchet MS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US" sz="3000" dirty="0" smtClean="0">
                <a:solidFill>
                  <a:srgbClr val="7F7F7F"/>
                </a:solidFill>
                <a:latin typeface="Trebuchet MS" pitchFamily="34" charset="0"/>
              </a:rPr>
              <a:t>IOPS Workshop Nairobi  September 2013</a:t>
            </a:r>
            <a:endParaRPr lang="en-AU" sz="3000" dirty="0">
              <a:solidFill>
                <a:srgbClr val="7F7F7F"/>
              </a:solidFill>
              <a:latin typeface="Trebuchet MS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n-AU" dirty="0" smtClean="0">
              <a:latin typeface="Trebuchet MS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n-AU" b="1" dirty="0" smtClean="0">
              <a:latin typeface="Trebuchet MS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n-AU" b="1" dirty="0" smtClean="0">
                <a:latin typeface="Trebuchet MS" pitchFamily="34" charset="0"/>
              </a:rPr>
              <a:t>Ross Jones</a:t>
            </a:r>
          </a:p>
          <a:p>
            <a:pPr eaLnBrk="0" hangingPunct="0">
              <a:spcBef>
                <a:spcPts val="0"/>
              </a:spcBef>
            </a:pPr>
            <a:r>
              <a:rPr lang="en-AU" dirty="0" smtClean="0">
                <a:latin typeface="Trebuchet MS" pitchFamily="34" charset="0"/>
              </a:rPr>
              <a:t>Former Deputy Chairman, Australian Prudential Regulation Authority (APRA)</a:t>
            </a:r>
          </a:p>
          <a:p>
            <a:pPr eaLnBrk="0" hangingPunct="0">
              <a:spcBef>
                <a:spcPts val="0"/>
              </a:spcBef>
            </a:pPr>
            <a:r>
              <a:rPr lang="en-AU" dirty="0" smtClean="0">
                <a:latin typeface="Trebuchet MS" pitchFamily="34" charset="0"/>
              </a:rPr>
              <a:t>Past President, International Organisation of Pension Supervisors (IOPS)</a:t>
            </a:r>
          </a:p>
          <a:p>
            <a:pPr eaLnBrk="0" hangingPunct="0">
              <a:spcBef>
                <a:spcPts val="0"/>
              </a:spcBef>
            </a:pPr>
            <a:endParaRPr lang="en-AU" dirty="0">
              <a:latin typeface="Trebuchet MS" pitchFamily="34" charset="0"/>
            </a:endParaRPr>
          </a:p>
          <a:p>
            <a:pPr eaLnBrk="0" hangingPunct="0">
              <a:spcBef>
                <a:spcPts val="0"/>
              </a:spcBef>
            </a:pPr>
            <a:endParaRPr lang="en-AU" sz="1400" dirty="0">
              <a:latin typeface="Trebuchet MS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n-AU" sz="28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7: Consultation and cooperation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consult with the bodies they are overseeing and cooperate with other supervisory authorities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Industry consultation assists to get ‘buy-in’</a:t>
            </a:r>
          </a:p>
          <a:p>
            <a:pPr marL="715963"/>
            <a:r>
              <a:rPr lang="en-AU" sz="2000" b="0" dirty="0" smtClean="0"/>
              <a:t>Information exchange with co-regulators at home and under cross-border arrangements promotes efficiency and supports preventative measures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10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8: Confidentiality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treat confidential information appropriately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Only release if permitted by law</a:t>
            </a:r>
          </a:p>
          <a:p>
            <a:pPr marL="715963"/>
            <a:r>
              <a:rPr lang="en-AU" sz="2000" b="0" dirty="0" smtClean="0"/>
              <a:t>If in doubt, check first</a:t>
            </a:r>
          </a:p>
          <a:p>
            <a:pPr marL="715963"/>
            <a:r>
              <a:rPr lang="en-AU" sz="2000" b="0" dirty="0" smtClean="0"/>
              <a:t>Principle extends ‘down the line’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11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9: Transparency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conduct their operations in a transparent manner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Adopts clear, transparent and consistent processes</a:t>
            </a:r>
          </a:p>
          <a:p>
            <a:pPr marL="715963"/>
            <a:r>
              <a:rPr lang="en-AU" sz="2000" b="0" dirty="0" smtClean="0"/>
              <a:t>Regularly reports on policy and performance</a:t>
            </a:r>
          </a:p>
          <a:p>
            <a:pPr marL="715963"/>
            <a:r>
              <a:rPr lang="en-AU" sz="2000" b="0" dirty="0" smtClean="0"/>
              <a:t>Subject to external review</a:t>
            </a:r>
          </a:p>
          <a:p>
            <a:pPr marL="715963"/>
            <a:r>
              <a:rPr lang="en-AU" sz="2000" b="0" dirty="0" smtClean="0"/>
              <a:t>Publishes industry information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12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10: Governance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The supervisory authority should adhere to its own governance code and should be accountable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Controls, checks and balances</a:t>
            </a:r>
          </a:p>
          <a:p>
            <a:pPr marL="715963"/>
            <a:r>
              <a:rPr lang="en-AU" sz="2000" b="0" dirty="0" smtClean="0"/>
              <a:t>Code of conduct</a:t>
            </a:r>
          </a:p>
          <a:p>
            <a:pPr marL="715963"/>
            <a:r>
              <a:rPr lang="en-AU" sz="2000" b="0" dirty="0" smtClean="0"/>
              <a:t>Decisions are reviewable</a:t>
            </a:r>
          </a:p>
          <a:p>
            <a:pPr marL="715963"/>
            <a:r>
              <a:rPr lang="en-AU" sz="2000" b="0" dirty="0" smtClean="0"/>
              <a:t>Accountable to e.g. Parliament, members and beneficiaries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13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4488" y="477044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600" b="0" dirty="0" smtClean="0"/>
              <a:t>Combine ‘risk’ and ‘rules’ based approach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88504" y="1484784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</a:t>
            </a:r>
            <a:endParaRPr lang="en-AU" sz="2000" dirty="0" smtClean="0"/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48544" y="1430042"/>
            <a:ext cx="7272807" cy="4837882"/>
          </a:xfrm>
          <a:noFill/>
        </p:spPr>
      </p:pic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14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600" b="0" dirty="0" smtClean="0"/>
              <a:t>Risk-based supervision DB </a:t>
            </a:r>
            <a:r>
              <a:rPr lang="en-US" sz="2600" b="0" dirty="0" err="1" smtClean="0"/>
              <a:t>vs</a:t>
            </a:r>
            <a:r>
              <a:rPr lang="en-US" sz="2600" b="0" dirty="0" smtClean="0"/>
              <a:t> DC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88504" y="1484784"/>
            <a:ext cx="3816424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</a:t>
            </a:r>
            <a:endParaRPr lang="en-AU" sz="2000" dirty="0" smtClean="0"/>
          </a:p>
          <a:p>
            <a:pPr marL="715963">
              <a:buNone/>
            </a:pPr>
            <a:r>
              <a:rPr lang="en-AU" sz="2000" dirty="0" smtClean="0"/>
              <a:t>RBS DB</a:t>
            </a:r>
          </a:p>
          <a:p>
            <a:pPr marL="715963"/>
            <a:endParaRPr lang="en-AU" sz="2000" b="0" dirty="0" smtClean="0"/>
          </a:p>
          <a:p>
            <a:pPr marL="715963"/>
            <a:r>
              <a:rPr lang="en-AU" sz="2000" b="0" dirty="0" smtClean="0"/>
              <a:t>Focus on sponsor</a:t>
            </a:r>
          </a:p>
          <a:p>
            <a:pPr marL="715963"/>
            <a:endParaRPr lang="en-AU" sz="2000" b="0" dirty="0" smtClean="0"/>
          </a:p>
          <a:p>
            <a:pPr marL="715963"/>
            <a:r>
              <a:rPr lang="en-AU" sz="2000" b="0" dirty="0" smtClean="0"/>
              <a:t>Solvency and funding key issues</a:t>
            </a:r>
          </a:p>
          <a:p>
            <a:pPr marL="715963"/>
            <a:endParaRPr lang="en-AU" sz="2000" b="0" dirty="0" smtClean="0"/>
          </a:p>
          <a:p>
            <a:pPr marL="715963"/>
            <a:r>
              <a:rPr lang="en-AU" sz="2000" b="0" dirty="0" smtClean="0"/>
              <a:t>Use of quantitative measurement tools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15</a:t>
            </a:fld>
            <a:endParaRPr lang="en-AU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953000" y="1484784"/>
            <a:ext cx="3816424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	</a:t>
            </a:r>
            <a:endParaRPr kumimoji="0" lang="en-AU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RBS DC</a:t>
            </a: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Focus on individual members</a:t>
            </a: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Focus on risk management systems</a:t>
            </a: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A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Qualitative measurement more appropriate</a:t>
            </a:r>
          </a:p>
          <a:p>
            <a:pPr marL="715963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A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-128"/>
                <a:cs typeface="ＭＳ Ｐゴシック" charset="-128"/>
              </a:rPr>
              <a:t>	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Ross.jones5@bigpond.com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3E2E4C-16C5-4B4B-9FFB-CCA7E59EFA75}" type="slidenum">
              <a:rPr lang="en-AU" smtClean="0"/>
              <a:pPr>
                <a:defRPr/>
              </a:pPr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1401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600" b="0" dirty="0" smtClean="0"/>
              <a:t>Fundamental Pension Supervision Issues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AU" sz="2000" b="0" dirty="0" smtClean="0"/>
              <a:t>Social and economic importance of adequate retirement income</a:t>
            </a:r>
          </a:p>
          <a:p>
            <a:endParaRPr lang="en-AU" sz="2000" b="0" dirty="0" smtClean="0"/>
          </a:p>
          <a:p>
            <a:r>
              <a:rPr lang="en-AU" sz="2000" b="0" dirty="0" smtClean="0"/>
              <a:t>Long term nature of the contractual arrangements for non pay-as-you-go pensions</a:t>
            </a:r>
          </a:p>
          <a:p>
            <a:endParaRPr lang="en-AU" sz="2000" b="0" dirty="0" smtClean="0"/>
          </a:p>
          <a:p>
            <a:r>
              <a:rPr lang="en-AU" sz="2000" b="0" dirty="0" smtClean="0"/>
              <a:t>Product complexity beyond the financial literacy of most pension fund members</a:t>
            </a:r>
          </a:p>
          <a:p>
            <a:endParaRPr lang="en-AU" sz="2000" b="0" dirty="0" smtClean="0"/>
          </a:p>
          <a:p>
            <a:r>
              <a:rPr lang="en-AU" sz="2000" b="0" dirty="0" smtClean="0"/>
              <a:t>Potential impact on financial markets and economic stability given pension funds’ large and increasing size relative to GDP</a:t>
            </a:r>
          </a:p>
          <a:p>
            <a:endParaRPr lang="en-AU" sz="2000" b="0" dirty="0" smtClean="0"/>
          </a:p>
        </p:txBody>
      </p:sp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13375A-F8C7-407D-870C-E15C9771FA17}" type="slidenum">
              <a:rPr lang="en-AU"/>
              <a:pPr/>
              <a:t>2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600" b="0" dirty="0" smtClean="0"/>
              <a:t>Typical supervisory objectives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560512" y="1124744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en-AU" sz="2000" dirty="0" smtClean="0"/>
          </a:p>
          <a:p>
            <a:pPr marL="715963">
              <a:spcBef>
                <a:spcPts val="800"/>
              </a:spcBef>
            </a:pPr>
            <a:r>
              <a:rPr lang="en-AU" sz="2000" b="0" dirty="0" smtClean="0"/>
              <a:t>Promote trust and confidence in the financial sector</a:t>
            </a:r>
          </a:p>
          <a:p>
            <a:pPr marL="715963">
              <a:spcBef>
                <a:spcPts val="800"/>
              </a:spcBef>
            </a:pPr>
            <a:endParaRPr lang="en-AU" sz="2000" b="0" dirty="0" smtClean="0"/>
          </a:p>
          <a:p>
            <a:pPr marL="715963">
              <a:spcBef>
                <a:spcPts val="800"/>
              </a:spcBef>
            </a:pPr>
            <a:r>
              <a:rPr lang="en-AU" sz="2000" b="0" dirty="0" smtClean="0"/>
              <a:t>Maintain orderly and stable financial markets</a:t>
            </a:r>
          </a:p>
          <a:p>
            <a:pPr marL="715963">
              <a:spcBef>
                <a:spcPts val="800"/>
              </a:spcBef>
            </a:pPr>
            <a:endParaRPr lang="en-AU" sz="2000" b="0" dirty="0" smtClean="0"/>
          </a:p>
          <a:p>
            <a:pPr marL="715963">
              <a:spcBef>
                <a:spcPts val="800"/>
              </a:spcBef>
            </a:pPr>
            <a:r>
              <a:rPr lang="en-AU" sz="2000" b="0" dirty="0" smtClean="0"/>
              <a:t>Promote sound business practices</a:t>
            </a:r>
          </a:p>
          <a:p>
            <a:pPr marL="715963">
              <a:spcBef>
                <a:spcPts val="800"/>
              </a:spcBef>
            </a:pPr>
            <a:endParaRPr lang="en-AU" sz="2000" b="0" dirty="0" smtClean="0"/>
          </a:p>
          <a:p>
            <a:pPr marL="715963">
              <a:spcBef>
                <a:spcPts val="800"/>
              </a:spcBef>
            </a:pPr>
            <a:r>
              <a:rPr lang="en-AU" sz="2000" b="0" dirty="0" smtClean="0"/>
              <a:t>Protect consumers from excessive loss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3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1: Objectives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National laws should assign clear and explicit objectives to pension supervisory authorities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Strategic objectives</a:t>
            </a:r>
          </a:p>
          <a:p>
            <a:pPr marL="715963"/>
            <a:r>
              <a:rPr lang="en-AU" sz="2000" b="0" dirty="0" smtClean="0"/>
              <a:t>Responsibilities and duties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4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2: Independence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have operational independence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Autonomy in day-to-day operations and decision making</a:t>
            </a:r>
          </a:p>
          <a:p>
            <a:pPr marL="715963"/>
            <a:r>
              <a:rPr lang="en-AU" sz="2000" b="0" dirty="0" smtClean="0"/>
              <a:t>Funding to ensure independence</a:t>
            </a:r>
          </a:p>
          <a:p>
            <a:pPr marL="715963"/>
            <a:r>
              <a:rPr lang="en-AU" sz="2000" b="0" dirty="0" smtClean="0"/>
              <a:t>Appointment procedures transparent</a:t>
            </a:r>
          </a:p>
          <a:p>
            <a:pPr marL="715963"/>
            <a:r>
              <a:rPr lang="en-AU" sz="2000" b="0" dirty="0" smtClean="0"/>
              <a:t>Judicial review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5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3: Adequate resources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require adequate financial, human and other resources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Able to conduct functions efficiently and independently</a:t>
            </a:r>
          </a:p>
          <a:p>
            <a:pPr marL="715963"/>
            <a:r>
              <a:rPr lang="en-AU" sz="2000" b="0" dirty="0" smtClean="0"/>
              <a:t>Funding to ensure independence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6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4: Adequate powers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be endowed with the necessary investigative and enforcement powers to fulfil their functions and achieve their objectives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Powers appropriate to the system being supervised</a:t>
            </a:r>
          </a:p>
          <a:p>
            <a:pPr marL="715963"/>
            <a:r>
              <a:rPr lang="en-AU" sz="2000" b="0" dirty="0" smtClean="0"/>
              <a:t>Powers appropriate to the manner of supervision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7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5: Risk orientation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supervision should seek to mitigate the greatest potential risks to the pension system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Objectives of supervision should be risk-based</a:t>
            </a:r>
          </a:p>
          <a:p>
            <a:pPr marL="715963"/>
            <a:r>
              <a:rPr lang="en-AU" sz="2000" b="0" dirty="0" smtClean="0"/>
              <a:t>Allocate supervisory resources to highest risk areas</a:t>
            </a:r>
          </a:p>
          <a:p>
            <a:pPr marL="715963"/>
            <a:r>
              <a:rPr lang="en-AU" sz="2000" b="0" dirty="0" smtClean="0"/>
              <a:t>Pro-active approach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8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77838"/>
            <a:ext cx="8915400" cy="64770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2600" b="0" dirty="0" smtClean="0"/>
              <a:t>IOPS Principles of Private Pension </a:t>
            </a:r>
            <a:br>
              <a:rPr lang="en-US" sz="2600" b="0" dirty="0" smtClean="0"/>
            </a:br>
            <a:r>
              <a:rPr lang="en-US" sz="2600" b="0" dirty="0" smtClean="0"/>
              <a:t>Supervision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95300" y="1600200"/>
            <a:ext cx="7842076" cy="4525963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None/>
            </a:pPr>
            <a:r>
              <a:rPr lang="en-AU" sz="2000" b="0" dirty="0" smtClean="0">
                <a:solidFill>
                  <a:schemeClr val="accent2"/>
                </a:solidFill>
              </a:rPr>
              <a:t>	Principle 6: Proportionality and consistency</a:t>
            </a:r>
          </a:p>
          <a:p>
            <a:pPr>
              <a:buNone/>
            </a:pPr>
            <a:endParaRPr lang="en-AU" sz="2000" b="0" dirty="0" smtClean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AU" sz="1600" dirty="0" smtClean="0"/>
              <a:t>	</a:t>
            </a:r>
            <a:r>
              <a:rPr lang="en-AU" sz="2000" dirty="0" smtClean="0"/>
              <a:t>Pension supervisory authorities should ensure that investigatory and enforcement requirements are proportional to the risks being mitigated and that their actions are consistent</a:t>
            </a:r>
          </a:p>
          <a:p>
            <a:pPr>
              <a:buFontTx/>
              <a:buNone/>
            </a:pPr>
            <a:endParaRPr lang="en-AU" sz="2000" dirty="0" smtClean="0"/>
          </a:p>
          <a:p>
            <a:pPr marL="715963"/>
            <a:r>
              <a:rPr lang="en-AU" sz="2000" b="0" dirty="0" smtClean="0"/>
              <a:t>Important to have the appropriate range of legal powers and tools</a:t>
            </a:r>
          </a:p>
          <a:p>
            <a:pPr marL="715963"/>
            <a:r>
              <a:rPr lang="en-AU" sz="2000" b="0" dirty="0" smtClean="0"/>
              <a:t>Similar cases dealt with in similar manner</a:t>
            </a:r>
          </a:p>
          <a:p>
            <a:pPr marL="715963"/>
            <a:endParaRPr lang="en-AU" sz="1800" b="0" dirty="0" smtClean="0"/>
          </a:p>
          <a:p>
            <a:pPr>
              <a:buFontTx/>
              <a:buNone/>
            </a:pPr>
            <a:r>
              <a:rPr lang="en-AU" sz="1800" b="0" dirty="0" smtClean="0"/>
              <a:t>	</a:t>
            </a:r>
          </a:p>
          <a:p>
            <a:pPr>
              <a:buFontTx/>
              <a:buNone/>
            </a:pPr>
            <a:endParaRPr lang="en-AU" sz="1600" b="0" dirty="0" smtClean="0"/>
          </a:p>
          <a:p>
            <a:pPr>
              <a:buFontTx/>
              <a:buNone/>
            </a:pPr>
            <a:endParaRPr lang="en-AU" sz="1600" dirty="0" smtClean="0"/>
          </a:p>
          <a:p>
            <a:pPr>
              <a:buFontTx/>
              <a:buNone/>
            </a:pPr>
            <a:endParaRPr lang="en-AU" sz="1600" dirty="0" smtClean="0"/>
          </a:p>
        </p:txBody>
      </p:sp>
      <p:sp>
        <p:nvSpPr>
          <p:cNvPr id="143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2732346-3005-4355-8A31-F0C96CD0FD1A}" type="slidenum">
              <a:rPr lang="en-AU"/>
              <a:pPr/>
              <a:t>9</a:t>
            </a:fld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</TotalTime>
  <Words>210</Words>
  <Application>Microsoft Office PowerPoint</Application>
  <PresentationFormat>A4 Paper (210x297 mm)</PresentationFormat>
  <Paragraphs>197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Arial</vt:lpstr>
      <vt:lpstr>Century Gothic</vt:lpstr>
      <vt:lpstr>Trebuchet MS</vt:lpstr>
      <vt:lpstr>Wingdings 3</vt:lpstr>
      <vt:lpstr>Custom Design</vt:lpstr>
      <vt:lpstr>Ion</vt:lpstr>
      <vt:lpstr>PowerPoint Presentation</vt:lpstr>
      <vt:lpstr>Fundamental Pension Supervision Issues</vt:lpstr>
      <vt:lpstr>Typical supervisory objectives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IOPS Principles of Private Pension  Supervision</vt:lpstr>
      <vt:lpstr>Combine ‘risk’ and ‘rules’ based approach</vt:lpstr>
      <vt:lpstr>Risk-based supervision DB vs DC</vt:lpstr>
      <vt:lpstr>Thank you</vt:lpstr>
    </vt:vector>
  </TitlesOfParts>
  <Company>APRA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nxthom</dc:creator>
  <cp:lastModifiedBy>Ross Jones</cp:lastModifiedBy>
  <cp:revision>57</cp:revision>
  <dcterms:created xsi:type="dcterms:W3CDTF">2012-11-01T03:46:44Z</dcterms:created>
  <dcterms:modified xsi:type="dcterms:W3CDTF">2013-08-19T01:50:56Z</dcterms:modified>
</cp:coreProperties>
</file>